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74" r:id="rId3"/>
    <p:sldId id="280" r:id="rId4"/>
    <p:sldId id="279" r:id="rId5"/>
    <p:sldId id="278" r:id="rId6"/>
    <p:sldId id="277" r:id="rId7"/>
    <p:sldId id="276" r:id="rId8"/>
    <p:sldId id="275" r:id="rId9"/>
    <p:sldId id="281" r:id="rId10"/>
    <p:sldId id="286" r:id="rId11"/>
    <p:sldId id="285" r:id="rId12"/>
    <p:sldId id="284" r:id="rId13"/>
    <p:sldId id="288" r:id="rId14"/>
    <p:sldId id="287" r:id="rId15"/>
    <p:sldId id="283" r:id="rId16"/>
    <p:sldId id="273" r:id="rId17"/>
    <p:sldId id="290" r:id="rId18"/>
    <p:sldId id="289" r:id="rId19"/>
    <p:sldId id="293" r:id="rId20"/>
    <p:sldId id="292" r:id="rId21"/>
    <p:sldId id="291" r:id="rId22"/>
    <p:sldId id="295" r:id="rId23"/>
    <p:sldId id="270"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45"/>
    <p:restoredTop sz="86457"/>
  </p:normalViewPr>
  <p:slideViewPr>
    <p:cSldViewPr snapToGrid="0">
      <p:cViewPr varScale="1">
        <p:scale>
          <a:sx n="93" d="100"/>
          <a:sy n="93" d="100"/>
        </p:scale>
        <p:origin x="216"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F9D31A-C304-4247-8594-210D611A8AC8}" type="datetimeFigureOut">
              <a:rPr lang="tr-TR" smtClean="0"/>
              <a:t>20.02.2021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40A83-FB48-AB41-8C42-27B71B06C43D}" type="slidenum">
              <a:rPr lang="tr-TR" smtClean="0"/>
              <a:t>‹#›</a:t>
            </a:fld>
            <a:endParaRPr lang="tr-TR"/>
          </a:p>
        </p:txBody>
      </p:sp>
    </p:spTree>
    <p:extLst>
      <p:ext uri="{BB962C8B-B14F-4D97-AF65-F5344CB8AC3E}">
        <p14:creationId xmlns:p14="http://schemas.microsoft.com/office/powerpoint/2010/main" val="183238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2CC1314-EE30-493A-8D52-85E0646FD160}" type="datetimeFigureOut">
              <a:rPr lang="tr-TR" smtClean="0"/>
              <a:t>20.02.2021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364493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CC1314-EE30-493A-8D52-85E0646FD160}" type="datetimeFigureOut">
              <a:rPr lang="tr-TR" smtClean="0"/>
              <a:t>20.02.2021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428805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CC1314-EE30-493A-8D52-85E0646FD160}" type="datetimeFigureOut">
              <a:rPr lang="tr-TR" smtClean="0"/>
              <a:t>20.02.2021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376873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2CC1314-EE30-493A-8D52-85E0646FD160}" type="datetimeFigureOut">
              <a:rPr lang="tr-TR" smtClean="0"/>
              <a:t>20.02.2021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2165501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2CC1314-EE30-493A-8D52-85E0646FD160}" type="datetimeFigureOut">
              <a:rPr lang="tr-TR" smtClean="0"/>
              <a:t>20.02.2021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153792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2CC1314-EE30-493A-8D52-85E0646FD160}" type="datetimeFigureOut">
              <a:rPr lang="tr-TR" smtClean="0"/>
              <a:t>20.02.2021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345770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2CC1314-EE30-493A-8D52-85E0646FD160}" type="datetimeFigureOut">
              <a:rPr lang="tr-TR" smtClean="0"/>
              <a:t>20.02.2021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111910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2CC1314-EE30-493A-8D52-85E0646FD160}" type="datetimeFigureOut">
              <a:rPr lang="tr-TR" smtClean="0"/>
              <a:t>20.02.2021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191045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2CC1314-EE30-493A-8D52-85E0646FD160}" type="datetimeFigureOut">
              <a:rPr lang="tr-TR" smtClean="0"/>
              <a:t>20.02.2021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1092242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CC1314-EE30-493A-8D52-85E0646FD160}" type="datetimeFigureOut">
              <a:rPr lang="tr-TR" smtClean="0"/>
              <a:t>20.02.2021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86764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2CC1314-EE30-493A-8D52-85E0646FD160}" type="datetimeFigureOut">
              <a:rPr lang="tr-TR" smtClean="0"/>
              <a:t>20.02.2021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1CE4C5C-C449-4923-8479-A3676886180F}" type="slidenum">
              <a:rPr lang="tr-TR" smtClean="0"/>
              <a:t>‹#›</a:t>
            </a:fld>
            <a:endParaRPr lang="tr-TR"/>
          </a:p>
        </p:txBody>
      </p:sp>
    </p:spTree>
    <p:extLst>
      <p:ext uri="{BB962C8B-B14F-4D97-AF65-F5344CB8AC3E}">
        <p14:creationId xmlns:p14="http://schemas.microsoft.com/office/powerpoint/2010/main" val="950506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C1314-EE30-493A-8D52-85E0646FD160}" type="datetimeFigureOut">
              <a:rPr lang="tr-TR" smtClean="0"/>
              <a:t>20.02.2021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E4C5C-C449-4923-8479-A3676886180F}" type="slidenum">
              <a:rPr lang="tr-TR" smtClean="0"/>
              <a:t>‹#›</a:t>
            </a:fld>
            <a:endParaRPr lang="tr-TR"/>
          </a:p>
        </p:txBody>
      </p:sp>
    </p:spTree>
    <p:extLst>
      <p:ext uri="{BB962C8B-B14F-4D97-AF65-F5344CB8AC3E}">
        <p14:creationId xmlns:p14="http://schemas.microsoft.com/office/powerpoint/2010/main" val="3744209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a:extLst>
              <a:ext uri="{FF2B5EF4-FFF2-40B4-BE49-F238E27FC236}">
                <a16:creationId xmlns:a16="http://schemas.microsoft.com/office/drawing/2014/main" id="{128D7C00-C5FD-E948-9EBD-7202FCB17F12}"/>
              </a:ext>
            </a:extLst>
          </p:cNvPr>
          <p:cNvSpPr>
            <a:spLocks noGrp="1"/>
          </p:cNvSpPr>
          <p:nvPr>
            <p:ph type="ctrTitle"/>
          </p:nvPr>
        </p:nvSpPr>
        <p:spPr>
          <a:xfrm>
            <a:off x="377868" y="3269293"/>
            <a:ext cx="11436263" cy="1438243"/>
          </a:xfrm>
        </p:spPr>
        <p:txBody>
          <a:bodyPr>
            <a:noAutofit/>
          </a:bodyPr>
          <a:lstStyle/>
          <a:p>
            <a:r>
              <a:rPr lang="tr-TR" sz="4000" b="1" dirty="0"/>
              <a:t>TÜRKİYE YÜZME FEDERASYONU</a:t>
            </a:r>
            <a:br>
              <a:rPr lang="tr-TR" sz="4000" b="1" dirty="0"/>
            </a:br>
            <a:br>
              <a:rPr lang="tr-TR" sz="4000" b="1" dirty="0"/>
            </a:br>
            <a:r>
              <a:rPr lang="tr-TR" sz="4000" b="1" dirty="0"/>
              <a:t>2020-2021 SEZONU SEM PROJESİ</a:t>
            </a:r>
          </a:p>
        </p:txBody>
      </p:sp>
    </p:spTree>
    <p:extLst>
      <p:ext uri="{BB962C8B-B14F-4D97-AF65-F5344CB8AC3E}">
        <p14:creationId xmlns:p14="http://schemas.microsoft.com/office/powerpoint/2010/main" val="67713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BC5A04DC-2EB7-6448-B89B-18F681961194}"/>
              </a:ext>
            </a:extLst>
          </p:cNvPr>
          <p:cNvSpPr/>
          <p:nvPr/>
        </p:nvSpPr>
        <p:spPr>
          <a:xfrm>
            <a:off x="1109662" y="3429000"/>
            <a:ext cx="9972675" cy="1131720"/>
          </a:xfrm>
          <a:prstGeom prst="rect">
            <a:avLst/>
          </a:prstGeom>
        </p:spPr>
        <p:txBody>
          <a:bodyPr wrap="square">
            <a:spAutoFit/>
          </a:bodyPr>
          <a:lstStyle/>
          <a:p>
            <a:pPr lvl="0" algn="just">
              <a:lnSpc>
                <a:spcPct val="115000"/>
              </a:lnSpc>
              <a:spcAft>
                <a:spcPts val="10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8-	Herhangi bir </a:t>
            </a: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branş ve mesafede en az iki baraj geçen</a:t>
            </a:r>
            <a:r>
              <a:rPr lang="tr-TR" sz="2000" b="1" dirty="0">
                <a:latin typeface="Times New Roman" panose="02020603050405020304" pitchFamily="18" charset="0"/>
                <a:ea typeface="Calibri" panose="020F0502020204030204" pitchFamily="34" charset="0"/>
                <a:cs typeface="Times New Roman" panose="02020603050405020304" pitchFamily="18" charset="0"/>
              </a:rPr>
              <a:t> (5. 6. 7. ve 8. Sınıfta bulunan 2011-2010-2009-2008-2007 ve 2006 doğumlu) sporcu öğrenciler değerlendirilecektir.</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61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96D304B5-DF23-7D40-9025-8F8DD45D23D1}"/>
              </a:ext>
            </a:extLst>
          </p:cNvPr>
          <p:cNvSpPr/>
          <p:nvPr/>
        </p:nvSpPr>
        <p:spPr>
          <a:xfrm>
            <a:off x="1009650" y="3429000"/>
            <a:ext cx="10172700" cy="1485663"/>
          </a:xfrm>
          <a:prstGeom prst="rect">
            <a:avLst/>
          </a:prstGeom>
        </p:spPr>
        <p:txBody>
          <a:bodyPr wrap="square">
            <a:spAutoFit/>
          </a:bodyPr>
          <a:lstStyle/>
          <a:p>
            <a:pPr lvl="0" algn="just">
              <a:lnSpc>
                <a:spcPct val="115000"/>
              </a:lnSpc>
              <a:spcAft>
                <a:spcPts val="10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9-	</a:t>
            </a:r>
            <a:r>
              <a:rPr lang="tr-TR" sz="2000" b="1" dirty="0" err="1">
                <a:latin typeface="Times New Roman" panose="02020603050405020304" pitchFamily="18" charset="0"/>
                <a:ea typeface="Calibri" panose="020F0502020204030204" pitchFamily="34" charset="0"/>
                <a:cs typeface="Times New Roman" panose="02020603050405020304" pitchFamily="18" charset="0"/>
              </a:rPr>
              <a:t>SEM’e</a:t>
            </a:r>
            <a:r>
              <a:rPr lang="tr-TR" sz="2000" b="1" dirty="0">
                <a:latin typeface="Times New Roman" panose="02020603050405020304" pitchFamily="18" charset="0"/>
                <a:ea typeface="Calibri" panose="020F0502020204030204" pitchFamily="34" charset="0"/>
                <a:cs typeface="Times New Roman" panose="02020603050405020304" pitchFamily="18" charset="0"/>
              </a:rPr>
              <a:t> katılacak (2011-2010-2009 ve 2008 doğumlu) sporcuların 200m Karışık baraj zorunluluğu, 2 barajdan bir tanesi olarak aranacak olup, (2007 ve 2006 doğumlu) sporcuların baraj tablosundaki herhangi bir </a:t>
            </a: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branş ve mesafede iki baraj geçmesi yeterli olacaktır.</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711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C8173E6B-EF0B-5344-9330-B1CC48A45571}"/>
              </a:ext>
            </a:extLst>
          </p:cNvPr>
          <p:cNvSpPr/>
          <p:nvPr/>
        </p:nvSpPr>
        <p:spPr>
          <a:xfrm>
            <a:off x="888206" y="3429000"/>
            <a:ext cx="10415587" cy="1485663"/>
          </a:xfrm>
          <a:prstGeom prst="rect">
            <a:avLst/>
          </a:prstGeom>
        </p:spPr>
        <p:txBody>
          <a:bodyPr wrap="square">
            <a:spAutoFit/>
          </a:bodyPr>
          <a:lstStyle/>
          <a:p>
            <a:pPr lvl="0" algn="just">
              <a:lnSpc>
                <a:spcPct val="115000"/>
              </a:lnSpc>
              <a:spcAft>
                <a:spcPts val="10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10-	(2011-2010-2009 ve 2008 doğumlu) sporcular 200 m Karışık barajını geçen sporcunun, 200 m Karışık dışında herhangi bir branş ve mesafede baraj geçmesi gerekmektedir. 200 m Karışık mesafesinde kendi yaş grubu barajını geçemeyen sporcu, herhangi başka 2 mesafeden baraj geçmesi durumunda sem sistemine dahil edilmeyecektir.</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142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C0776C4C-6320-6947-B68A-8C0468C350B3}"/>
              </a:ext>
            </a:extLst>
          </p:cNvPr>
          <p:cNvSpPr/>
          <p:nvPr/>
        </p:nvSpPr>
        <p:spPr>
          <a:xfrm>
            <a:off x="666750" y="3429000"/>
            <a:ext cx="10858500" cy="1839606"/>
          </a:xfrm>
          <a:prstGeom prst="rect">
            <a:avLst/>
          </a:prstGeom>
        </p:spPr>
        <p:txBody>
          <a:bodyPr wrap="square">
            <a:spAutoFit/>
          </a:bodyPr>
          <a:lstStyle/>
          <a:p>
            <a:pPr lvl="0" algn="just">
              <a:lnSpc>
                <a:spcPct val="115000"/>
              </a:lnSpc>
              <a:spcAft>
                <a:spcPts val="10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11-	(2007 ve 2006 doğumlu) sporcuların sem projesine katılabilmesi için herhangi 2 farklı branş ve mesafeden baraj geçmesi gerekmektedir. Sporcu aynı branş ve mesafeden 2 defa baraj geçmesi yeterli olmayacak olup, farklı bir branş mesafeden baraj geçmesi gerekmektedir.  Örnek; 100m sırtüstü barajını geçmiş bir sporcu, bir sonraki müsabakada tekrar 100 m sırtüstü barajını geçmesi durumunda, baraj geçen derecesi güncellenir fakat baraj sayısı 1 olarak kalır.</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7061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232A8BB6-B4B4-2D45-92D7-2E7D961BF3BF}"/>
              </a:ext>
            </a:extLst>
          </p:cNvPr>
          <p:cNvSpPr/>
          <p:nvPr/>
        </p:nvSpPr>
        <p:spPr>
          <a:xfrm>
            <a:off x="3048000" y="3429000"/>
            <a:ext cx="6096000" cy="1833643"/>
          </a:xfrm>
          <a:prstGeom prst="rect">
            <a:avLst/>
          </a:prstGeom>
        </p:spPr>
        <p:txBody>
          <a:bodyPr>
            <a:spAutoFit/>
          </a:bodyPr>
          <a:lstStyle/>
          <a:p>
            <a:pPr lvl="0" algn="just">
              <a:lnSpc>
                <a:spcPct val="115000"/>
              </a:lnSpc>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	Verilen il kotasına göre sem sınıf kotaları;</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gn="just">
              <a:lnSpc>
                <a:spcPct val="115000"/>
              </a:lnSpc>
              <a:buFont typeface="+mj-lt"/>
              <a:buAutoNum type="arabicPeriod"/>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Sınıf %30</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gn="just">
              <a:lnSpc>
                <a:spcPct val="115000"/>
              </a:lnSpc>
              <a:buFont typeface="+mj-lt"/>
              <a:buAutoNum type="arabicPeriod"/>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Sınıf %30</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gn="just">
              <a:lnSpc>
                <a:spcPct val="115000"/>
              </a:lnSpc>
              <a:buFont typeface="+mj-lt"/>
              <a:buAutoNum type="arabicPeriod"/>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Sınıf %20</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marL="1257300" lvl="2" indent="-342900" algn="just">
              <a:lnSpc>
                <a:spcPct val="115000"/>
              </a:lnSpc>
              <a:spcAft>
                <a:spcPts val="1000"/>
              </a:spcAft>
              <a:buFont typeface="+mj-lt"/>
              <a:buAutoNum type="arabicPeriod"/>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Sınıf %20  olarak düzenlenecektir.</a:t>
            </a:r>
            <a:endParaRPr lang="tr-TR"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2022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50F6470A-2901-E946-8074-FC37A70B7382}"/>
              </a:ext>
            </a:extLst>
          </p:cNvPr>
          <p:cNvSpPr/>
          <p:nvPr/>
        </p:nvSpPr>
        <p:spPr>
          <a:xfrm>
            <a:off x="1059656" y="3429000"/>
            <a:ext cx="10072688" cy="423834"/>
          </a:xfrm>
          <a:prstGeom prst="rect">
            <a:avLst/>
          </a:prstGeom>
        </p:spPr>
        <p:txBody>
          <a:bodyPr wrap="square">
            <a:spAutoFit/>
          </a:bodyPr>
          <a:lstStyle/>
          <a:p>
            <a:pPr lvl="0" algn="just">
              <a:lnSpc>
                <a:spcPct val="115000"/>
              </a:lnSpc>
              <a:spcAft>
                <a:spcPts val="1000"/>
              </a:spcAft>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13-	Sporcu sıralaması sınıf kotaları dahilinde </a:t>
            </a:r>
            <a:r>
              <a:rPr lang="tr-TR"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fin</a:t>
            </a: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puana sistemine göre yapılacaktır.</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664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a:extLst>
              <a:ext uri="{FF2B5EF4-FFF2-40B4-BE49-F238E27FC236}">
                <a16:creationId xmlns:a16="http://schemas.microsoft.com/office/drawing/2014/main" id="{128D7C00-C5FD-E948-9EBD-7202FCB17F12}"/>
              </a:ext>
            </a:extLst>
          </p:cNvPr>
          <p:cNvSpPr>
            <a:spLocks noGrp="1"/>
          </p:cNvSpPr>
          <p:nvPr>
            <p:ph type="ctrTitle"/>
          </p:nvPr>
        </p:nvSpPr>
        <p:spPr>
          <a:xfrm>
            <a:off x="1035049" y="2678228"/>
            <a:ext cx="10121900" cy="159708"/>
          </a:xfrm>
        </p:spPr>
        <p:txBody>
          <a:bodyPr>
            <a:noAutofit/>
          </a:bodyPr>
          <a:lstStyle/>
          <a:p>
            <a:r>
              <a:rPr lang="tr-TR" sz="4000" b="1" dirty="0"/>
              <a:t>YÜZME BRANŞI</a:t>
            </a:r>
            <a:br>
              <a:rPr lang="tr-TR" sz="4000" b="1" dirty="0"/>
            </a:br>
            <a:r>
              <a:rPr lang="tr-TR" sz="4000" b="1" dirty="0"/>
              <a:t>SEM KATILIM BARAJLARI</a:t>
            </a:r>
          </a:p>
        </p:txBody>
      </p:sp>
      <p:graphicFrame>
        <p:nvGraphicFramePr>
          <p:cNvPr id="2" name="Tablo 1">
            <a:extLst>
              <a:ext uri="{FF2B5EF4-FFF2-40B4-BE49-F238E27FC236}">
                <a16:creationId xmlns:a16="http://schemas.microsoft.com/office/drawing/2014/main" id="{06C0C00A-862A-384D-8201-E41444FF67D3}"/>
              </a:ext>
            </a:extLst>
          </p:cNvPr>
          <p:cNvGraphicFramePr>
            <a:graphicFrameLocks noGrp="1"/>
          </p:cNvGraphicFramePr>
          <p:nvPr>
            <p:extLst>
              <p:ext uri="{D42A27DB-BD31-4B8C-83A1-F6EECF244321}">
                <p14:modId xmlns:p14="http://schemas.microsoft.com/office/powerpoint/2010/main" val="1313777921"/>
              </p:ext>
            </p:extLst>
          </p:nvPr>
        </p:nvGraphicFramePr>
        <p:xfrm>
          <a:off x="1777439" y="2837936"/>
          <a:ext cx="8637119" cy="3882900"/>
        </p:xfrm>
        <a:graphic>
          <a:graphicData uri="http://schemas.openxmlformats.org/drawingml/2006/table">
            <a:tbl>
              <a:tblPr>
                <a:tableStyleId>{5C22544A-7EE6-4342-B048-85BDC9FD1C3A}</a:tableStyleId>
              </a:tblPr>
              <a:tblGrid>
                <a:gridCol w="596899">
                  <a:extLst>
                    <a:ext uri="{9D8B030D-6E8A-4147-A177-3AD203B41FA5}">
                      <a16:colId xmlns:a16="http://schemas.microsoft.com/office/drawing/2014/main" val="3113602711"/>
                    </a:ext>
                  </a:extLst>
                </a:gridCol>
                <a:gridCol w="596899">
                  <a:extLst>
                    <a:ext uri="{9D8B030D-6E8A-4147-A177-3AD203B41FA5}">
                      <a16:colId xmlns:a16="http://schemas.microsoft.com/office/drawing/2014/main" val="3471127711"/>
                    </a:ext>
                  </a:extLst>
                </a:gridCol>
                <a:gridCol w="596899">
                  <a:extLst>
                    <a:ext uri="{9D8B030D-6E8A-4147-A177-3AD203B41FA5}">
                      <a16:colId xmlns:a16="http://schemas.microsoft.com/office/drawing/2014/main" val="849307994"/>
                    </a:ext>
                  </a:extLst>
                </a:gridCol>
                <a:gridCol w="596899">
                  <a:extLst>
                    <a:ext uri="{9D8B030D-6E8A-4147-A177-3AD203B41FA5}">
                      <a16:colId xmlns:a16="http://schemas.microsoft.com/office/drawing/2014/main" val="3277042514"/>
                    </a:ext>
                  </a:extLst>
                </a:gridCol>
                <a:gridCol w="596899">
                  <a:extLst>
                    <a:ext uri="{9D8B030D-6E8A-4147-A177-3AD203B41FA5}">
                      <a16:colId xmlns:a16="http://schemas.microsoft.com/office/drawing/2014/main" val="239889799"/>
                    </a:ext>
                  </a:extLst>
                </a:gridCol>
                <a:gridCol w="596899">
                  <a:extLst>
                    <a:ext uri="{9D8B030D-6E8A-4147-A177-3AD203B41FA5}">
                      <a16:colId xmlns:a16="http://schemas.microsoft.com/office/drawing/2014/main" val="1276394199"/>
                    </a:ext>
                  </a:extLst>
                </a:gridCol>
                <a:gridCol w="1474331">
                  <a:extLst>
                    <a:ext uri="{9D8B030D-6E8A-4147-A177-3AD203B41FA5}">
                      <a16:colId xmlns:a16="http://schemas.microsoft.com/office/drawing/2014/main" val="2825488043"/>
                    </a:ext>
                  </a:extLst>
                </a:gridCol>
                <a:gridCol w="596899">
                  <a:extLst>
                    <a:ext uri="{9D8B030D-6E8A-4147-A177-3AD203B41FA5}">
                      <a16:colId xmlns:a16="http://schemas.microsoft.com/office/drawing/2014/main" val="1101869462"/>
                    </a:ext>
                  </a:extLst>
                </a:gridCol>
                <a:gridCol w="596899">
                  <a:extLst>
                    <a:ext uri="{9D8B030D-6E8A-4147-A177-3AD203B41FA5}">
                      <a16:colId xmlns:a16="http://schemas.microsoft.com/office/drawing/2014/main" val="1712954230"/>
                    </a:ext>
                  </a:extLst>
                </a:gridCol>
                <a:gridCol w="596899">
                  <a:extLst>
                    <a:ext uri="{9D8B030D-6E8A-4147-A177-3AD203B41FA5}">
                      <a16:colId xmlns:a16="http://schemas.microsoft.com/office/drawing/2014/main" val="308092973"/>
                    </a:ext>
                  </a:extLst>
                </a:gridCol>
                <a:gridCol w="596899">
                  <a:extLst>
                    <a:ext uri="{9D8B030D-6E8A-4147-A177-3AD203B41FA5}">
                      <a16:colId xmlns:a16="http://schemas.microsoft.com/office/drawing/2014/main" val="3687962037"/>
                    </a:ext>
                  </a:extLst>
                </a:gridCol>
                <a:gridCol w="596899">
                  <a:extLst>
                    <a:ext uri="{9D8B030D-6E8A-4147-A177-3AD203B41FA5}">
                      <a16:colId xmlns:a16="http://schemas.microsoft.com/office/drawing/2014/main" val="2480331652"/>
                    </a:ext>
                  </a:extLst>
                </a:gridCol>
                <a:gridCol w="596899">
                  <a:extLst>
                    <a:ext uri="{9D8B030D-6E8A-4147-A177-3AD203B41FA5}">
                      <a16:colId xmlns:a16="http://schemas.microsoft.com/office/drawing/2014/main" val="1976773166"/>
                    </a:ext>
                  </a:extLst>
                </a:gridCol>
              </a:tblGrid>
              <a:tr h="258860">
                <a:tc>
                  <a:txBody>
                    <a:bodyPr/>
                    <a:lstStyle/>
                    <a:p>
                      <a:pPr algn="ctr" fontAlgn="b"/>
                      <a:r>
                        <a:rPr lang="tr-TR" sz="1200" b="1" i="0" u="none" strike="noStrike" dirty="0">
                          <a:solidFill>
                            <a:srgbClr val="000000"/>
                          </a:solidFill>
                          <a:effectLst/>
                          <a:latin typeface="Calibri" panose="020F0502020204030204" pitchFamily="34" charset="0"/>
                        </a:rPr>
                        <a:t>2011</a:t>
                      </a:r>
                    </a:p>
                  </a:txBody>
                  <a:tcPr marL="8832" marR="8832" marT="8832" marB="0" anchor="b"/>
                </a:tc>
                <a:tc>
                  <a:txBody>
                    <a:bodyPr/>
                    <a:lstStyle/>
                    <a:p>
                      <a:pPr algn="ctr" fontAlgn="b"/>
                      <a:r>
                        <a:rPr lang="tr-TR" sz="1200" b="1" u="none" strike="noStrike" dirty="0">
                          <a:effectLst/>
                        </a:rPr>
                        <a:t>2010</a:t>
                      </a:r>
                      <a:endParaRPr lang="tr-TR" sz="1200" b="1" i="0" u="none" strike="noStrike" dirty="0">
                        <a:solidFill>
                          <a:srgbClr val="000000"/>
                        </a:solidFill>
                        <a:effectLst/>
                        <a:latin typeface="Calibri" panose="020F0502020204030204" pitchFamily="34" charset="0"/>
                      </a:endParaRPr>
                    </a:p>
                  </a:txBody>
                  <a:tcPr marL="8832" marR="8832" marT="8832" marB="0" anchor="b"/>
                </a:tc>
                <a:tc>
                  <a:txBody>
                    <a:bodyPr/>
                    <a:lstStyle/>
                    <a:p>
                      <a:pPr algn="ctr" fontAlgn="b"/>
                      <a:r>
                        <a:rPr lang="tr-TR" sz="1200" b="1" u="none" strike="noStrike" dirty="0">
                          <a:effectLst/>
                        </a:rPr>
                        <a:t>2009</a:t>
                      </a:r>
                      <a:endParaRPr lang="tr-TR" sz="1200" b="1" i="0" u="none" strike="noStrike" dirty="0">
                        <a:solidFill>
                          <a:srgbClr val="000000"/>
                        </a:solidFill>
                        <a:effectLst/>
                        <a:latin typeface="Calibri" panose="020F0502020204030204" pitchFamily="34" charset="0"/>
                      </a:endParaRPr>
                    </a:p>
                  </a:txBody>
                  <a:tcPr marL="8832" marR="8832" marT="8832" marB="0" anchor="b"/>
                </a:tc>
                <a:tc>
                  <a:txBody>
                    <a:bodyPr/>
                    <a:lstStyle/>
                    <a:p>
                      <a:pPr algn="ctr" fontAlgn="b"/>
                      <a:r>
                        <a:rPr lang="tr-TR" sz="1200" b="1" i="0" u="none" strike="noStrike" dirty="0">
                          <a:solidFill>
                            <a:srgbClr val="000000"/>
                          </a:solidFill>
                          <a:effectLst/>
                          <a:latin typeface="Calibri" panose="020F0502020204030204" pitchFamily="34" charset="0"/>
                        </a:rPr>
                        <a:t>2008</a:t>
                      </a:r>
                    </a:p>
                  </a:txBody>
                  <a:tcPr marL="8832" marR="8832" marT="8832" marB="0" anchor="b"/>
                </a:tc>
                <a:tc>
                  <a:txBody>
                    <a:bodyPr/>
                    <a:lstStyle/>
                    <a:p>
                      <a:pPr algn="ctr" fontAlgn="b"/>
                      <a:r>
                        <a:rPr lang="tr-TR" sz="1200" b="1" u="none" strike="noStrike" dirty="0">
                          <a:effectLst/>
                        </a:rPr>
                        <a:t>2007</a:t>
                      </a:r>
                      <a:endParaRPr lang="tr-TR" sz="1200" b="1" i="0" u="none" strike="noStrike" dirty="0">
                        <a:solidFill>
                          <a:srgbClr val="000000"/>
                        </a:solidFill>
                        <a:effectLst/>
                        <a:latin typeface="Calibri" panose="020F0502020204030204" pitchFamily="34" charset="0"/>
                      </a:endParaRPr>
                    </a:p>
                  </a:txBody>
                  <a:tcPr marL="8832" marR="8832" marT="8832" marB="0" anchor="b"/>
                </a:tc>
                <a:tc>
                  <a:txBody>
                    <a:bodyPr/>
                    <a:lstStyle/>
                    <a:p>
                      <a:pPr algn="ctr" fontAlgn="b"/>
                      <a:r>
                        <a:rPr lang="tr-TR" sz="1200" b="1" i="0" u="none" strike="noStrike" dirty="0">
                          <a:solidFill>
                            <a:srgbClr val="000000"/>
                          </a:solidFill>
                          <a:effectLst/>
                          <a:latin typeface="Calibri" panose="020F0502020204030204" pitchFamily="34" charset="0"/>
                        </a:rPr>
                        <a:t>2006</a:t>
                      </a:r>
                    </a:p>
                  </a:txBody>
                  <a:tcPr marL="8832" marR="8832" marT="8832" marB="0" anchor="b"/>
                </a:tc>
                <a:tc>
                  <a:txBody>
                    <a:bodyPr/>
                    <a:lstStyle/>
                    <a:p>
                      <a:pPr algn="ctr" fontAlgn="b"/>
                      <a:r>
                        <a:rPr lang="tr-TR" sz="1200" b="1" u="none" strike="noStrike" dirty="0">
                          <a:effectLst/>
                        </a:rPr>
                        <a:t>ERKEK--BAYAN</a:t>
                      </a:r>
                      <a:endParaRPr lang="tr-TR" sz="1200" b="1" i="1" u="none" strike="noStrike" dirty="0">
                        <a:solidFill>
                          <a:srgbClr val="000000"/>
                        </a:solidFill>
                        <a:effectLst/>
                        <a:latin typeface="Calibri" panose="020F0502020204030204" pitchFamily="34" charset="0"/>
                      </a:endParaRPr>
                    </a:p>
                  </a:txBody>
                  <a:tcPr marL="8832" marR="8832" marT="8832" marB="0" anchor="b"/>
                </a:tc>
                <a:tc>
                  <a:txBody>
                    <a:bodyPr/>
                    <a:lstStyle/>
                    <a:p>
                      <a:pPr algn="ctr" fontAlgn="b"/>
                      <a:r>
                        <a:rPr lang="tr-TR" sz="1200" b="1" i="0" u="none" strike="noStrike" dirty="0">
                          <a:solidFill>
                            <a:srgbClr val="000000"/>
                          </a:solidFill>
                          <a:effectLst/>
                          <a:latin typeface="Calibri" panose="020F0502020204030204" pitchFamily="34" charset="0"/>
                        </a:rPr>
                        <a:t>2006</a:t>
                      </a:r>
                    </a:p>
                  </a:txBody>
                  <a:tcPr marL="8832" marR="8832" marT="8832" marB="0" anchor="b"/>
                </a:tc>
                <a:tc>
                  <a:txBody>
                    <a:bodyPr/>
                    <a:lstStyle/>
                    <a:p>
                      <a:pPr algn="ctr" fontAlgn="b"/>
                      <a:r>
                        <a:rPr lang="tr-TR" sz="1200" b="1" u="none" strike="noStrike" dirty="0">
                          <a:effectLst/>
                        </a:rPr>
                        <a:t>2007</a:t>
                      </a:r>
                      <a:endParaRPr lang="tr-TR" sz="1200" b="1" i="0" u="none" strike="noStrike" dirty="0">
                        <a:solidFill>
                          <a:srgbClr val="000000"/>
                        </a:solidFill>
                        <a:effectLst/>
                        <a:latin typeface="Calibri" panose="020F0502020204030204" pitchFamily="34" charset="0"/>
                      </a:endParaRPr>
                    </a:p>
                  </a:txBody>
                  <a:tcPr marL="8832" marR="8832" marT="8832" marB="0" anchor="b"/>
                </a:tc>
                <a:tc>
                  <a:txBody>
                    <a:bodyPr/>
                    <a:lstStyle/>
                    <a:p>
                      <a:pPr algn="ctr" fontAlgn="b"/>
                      <a:r>
                        <a:rPr lang="tr-TR" sz="1200" b="1" u="none" strike="noStrike" dirty="0">
                          <a:effectLst/>
                        </a:rPr>
                        <a:t>2008</a:t>
                      </a:r>
                      <a:endParaRPr lang="tr-TR" sz="1200" b="1" i="0" u="none" strike="noStrike" dirty="0">
                        <a:solidFill>
                          <a:srgbClr val="000000"/>
                        </a:solidFill>
                        <a:effectLst/>
                        <a:latin typeface="Calibri" panose="020F0502020204030204" pitchFamily="34" charset="0"/>
                      </a:endParaRPr>
                    </a:p>
                  </a:txBody>
                  <a:tcPr marL="8832" marR="8832" marT="8832" marB="0" anchor="b"/>
                </a:tc>
                <a:tc>
                  <a:txBody>
                    <a:bodyPr/>
                    <a:lstStyle/>
                    <a:p>
                      <a:pPr algn="ctr" fontAlgn="b"/>
                      <a:r>
                        <a:rPr lang="tr-TR" sz="1200" b="1" u="none" strike="noStrike" dirty="0">
                          <a:effectLst/>
                        </a:rPr>
                        <a:t>2009</a:t>
                      </a:r>
                      <a:endParaRPr lang="tr-TR" sz="1200" b="1" i="0" u="none" strike="noStrike" dirty="0">
                        <a:solidFill>
                          <a:srgbClr val="000000"/>
                        </a:solidFill>
                        <a:effectLst/>
                        <a:latin typeface="Calibri" panose="020F0502020204030204" pitchFamily="34" charset="0"/>
                      </a:endParaRPr>
                    </a:p>
                  </a:txBody>
                  <a:tcPr marL="8832" marR="8832" marT="8832" marB="0" anchor="b"/>
                </a:tc>
                <a:tc>
                  <a:txBody>
                    <a:bodyPr/>
                    <a:lstStyle/>
                    <a:p>
                      <a:pPr algn="ctr" fontAlgn="b"/>
                      <a:r>
                        <a:rPr lang="tr-TR" sz="1200" b="1" u="none" strike="noStrike" dirty="0">
                          <a:effectLst/>
                        </a:rPr>
                        <a:t>2010</a:t>
                      </a:r>
                      <a:endParaRPr lang="tr-TR" sz="1200" b="1" i="0" u="none" strike="noStrike" dirty="0">
                        <a:solidFill>
                          <a:srgbClr val="000000"/>
                        </a:solidFill>
                        <a:effectLst/>
                        <a:latin typeface="Calibri" panose="020F0502020204030204" pitchFamily="34" charset="0"/>
                      </a:endParaRPr>
                    </a:p>
                  </a:txBody>
                  <a:tcPr marL="8832" marR="8832" marT="8832" marB="0" anchor="b"/>
                </a:tc>
                <a:tc>
                  <a:txBody>
                    <a:bodyPr/>
                    <a:lstStyle/>
                    <a:p>
                      <a:pPr algn="ctr" fontAlgn="b"/>
                      <a:r>
                        <a:rPr lang="tr-TR" sz="1200" b="1" i="0" u="none" strike="noStrike" dirty="0">
                          <a:solidFill>
                            <a:srgbClr val="000000"/>
                          </a:solidFill>
                          <a:effectLst/>
                          <a:latin typeface="Calibri" panose="020F0502020204030204" pitchFamily="34" charset="0"/>
                        </a:rPr>
                        <a:t>2011</a:t>
                      </a:r>
                    </a:p>
                  </a:txBody>
                  <a:tcPr marL="8832" marR="8832" marT="8832" marB="0" anchor="b"/>
                </a:tc>
                <a:extLst>
                  <a:ext uri="{0D108BD9-81ED-4DB2-BD59-A6C34878D82A}">
                    <a16:rowId xmlns:a16="http://schemas.microsoft.com/office/drawing/2014/main" val="1486583385"/>
                  </a:ext>
                </a:extLst>
              </a:tr>
              <a:tr h="258860">
                <a:tc>
                  <a:txBody>
                    <a:bodyPr/>
                    <a:lstStyle/>
                    <a:p>
                      <a:pPr algn="ctr" fontAlgn="t"/>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 </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 </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 </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00:28,03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00:26,93</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50M SERBEST</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00:29,31</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00:30,21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 </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 </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 </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endParaRPr lang="tr-TR" sz="1200" b="1" i="0" u="none" strike="noStrike">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3439564191"/>
                  </a:ext>
                </a:extLst>
              </a:tr>
              <a:tr h="258860">
                <a:tc>
                  <a:txBody>
                    <a:bodyPr/>
                    <a:lstStyle/>
                    <a:p>
                      <a:pPr algn="ctr" fontAlgn="t"/>
                      <a:r>
                        <a:rPr lang="tr-TR" sz="1200" b="1" kern="1200" dirty="0">
                          <a:solidFill>
                            <a:schemeClr val="dk1"/>
                          </a:solidFill>
                          <a:effectLst/>
                          <a:latin typeface="+mn-lt"/>
                          <a:ea typeface="+mn-ea"/>
                          <a:cs typeface="+mn-cs"/>
                        </a:rPr>
                        <a:t>01:22,18</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01:14,76</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01:08,90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01:04,61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01:01,53</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00:58,99</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dirty="0">
                          <a:effectLst/>
                        </a:rPr>
                        <a:t>100M SERBEST</a:t>
                      </a:r>
                      <a:endParaRPr lang="tr-TR" sz="1200" b="1" i="1" u="none" strike="noStrike" dirty="0">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01:03,39</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01:05,19</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01:07,87</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01:11,35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01:15,80</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01:22,29</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2323744475"/>
                  </a:ext>
                </a:extLst>
              </a:tr>
              <a:tr h="258860">
                <a:tc>
                  <a:txBody>
                    <a:bodyPr/>
                    <a:lstStyle/>
                    <a:p>
                      <a:pPr algn="ctr" fontAlgn="t"/>
                      <a:r>
                        <a:rPr lang="tr-TR" sz="1200" b="1" kern="1200" dirty="0">
                          <a:solidFill>
                            <a:schemeClr val="dk1"/>
                          </a:solidFill>
                          <a:effectLst/>
                          <a:latin typeface="+mn-lt"/>
                          <a:ea typeface="+mn-ea"/>
                          <a:cs typeface="+mn-cs"/>
                        </a:rPr>
                        <a:t>02:57,46</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02:45,66</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02:31,80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02:21,56</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02:14,71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02:08,83</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200M SERBEST</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02:17,36</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02:21,12</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02:26,94</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02:36,00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02:44,40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02:59,02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1641553394"/>
                  </a:ext>
                </a:extLst>
              </a:tr>
              <a:tr h="258860">
                <a:tc>
                  <a:txBody>
                    <a:bodyPr/>
                    <a:lstStyle/>
                    <a:p>
                      <a:pPr algn="ctr" fontAlgn="t"/>
                      <a:r>
                        <a:rPr lang="tr-TR" sz="1200" b="1" kern="1200" dirty="0">
                          <a:solidFill>
                            <a:schemeClr val="dk1"/>
                          </a:solidFill>
                          <a:effectLst/>
                          <a:latin typeface="+mn-lt"/>
                          <a:ea typeface="+mn-ea"/>
                          <a:cs typeface="+mn-cs"/>
                        </a:rPr>
                        <a:t>06:09,53</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05:46,55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05:14,58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05:00,19</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04:47,28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04:34,94</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400M SERBEST</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04:49,70</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04:58,53</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05:09,95</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05:26,56</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05:49,35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06:18,46</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794892184"/>
                  </a:ext>
                </a:extLst>
              </a:tr>
              <a:tr h="258860">
                <a:tc>
                  <a:txBody>
                    <a:bodyPr/>
                    <a:lstStyle/>
                    <a:p>
                      <a:pPr algn="ctr" fontAlgn="t"/>
                      <a:r>
                        <a:rPr lang="tr-TR" sz="1200" b="1" kern="1200" dirty="0">
                          <a:solidFill>
                            <a:schemeClr val="dk1"/>
                          </a:solidFill>
                          <a:effectLst/>
                          <a:latin typeface="+mn-lt"/>
                          <a:ea typeface="+mn-ea"/>
                          <a:cs typeface="+mn-cs"/>
                        </a:rPr>
                        <a:t>13:10,23</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11:59,23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11:21,11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10:40,51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10:03,75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09:42,40</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dirty="0">
                          <a:effectLst/>
                        </a:rPr>
                        <a:t>800M SERBEST</a:t>
                      </a:r>
                      <a:endParaRPr lang="tr-TR" sz="1200" b="1" i="1" u="none" strike="noStrike" dirty="0">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09:57,80</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10:12,88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10:41,23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11:21,92</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12:01,33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13:01,85</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2247716983"/>
                  </a:ext>
                </a:extLst>
              </a:tr>
              <a:tr h="258860">
                <a:tc>
                  <a:txBody>
                    <a:bodyPr/>
                    <a:lstStyle/>
                    <a:p>
                      <a:pPr algn="ctr" fontAlgn="t"/>
                      <a:r>
                        <a:rPr lang="tr-TR" sz="1200" b="1" kern="1200" dirty="0">
                          <a:solidFill>
                            <a:schemeClr val="dk1"/>
                          </a:solidFill>
                          <a:effectLst/>
                          <a:latin typeface="+mn-lt"/>
                          <a:ea typeface="+mn-ea"/>
                          <a:cs typeface="+mn-cs"/>
                        </a:rPr>
                        <a:t>24:45,60</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23:03,05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21:19,37</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19:56,84</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19:00,27</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18:19,85</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1500M SERBEST</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19:06,69</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19:55,79</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20:50,05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22:10,93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23:45,64</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26:00,90</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3873107828"/>
                  </a:ext>
                </a:extLst>
              </a:tr>
              <a:tr h="258860">
                <a:tc>
                  <a:txBody>
                    <a:bodyPr/>
                    <a:lstStyle/>
                    <a:p>
                      <a:pPr algn="ctr" fontAlgn="t"/>
                      <a:r>
                        <a:rPr lang="tr-TR" sz="1200" b="1" kern="1200" dirty="0">
                          <a:solidFill>
                            <a:schemeClr val="dk1"/>
                          </a:solidFill>
                          <a:effectLst/>
                          <a:latin typeface="+mn-lt"/>
                          <a:ea typeface="+mn-ea"/>
                          <a:cs typeface="+mn-cs"/>
                        </a:rPr>
                        <a:t>01:32,59</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01:25,18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01:18,05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01:12,81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01:09,00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01:06,42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100M SIRTÜSTÜ</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01:11,57</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01:13,35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01:15,84</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01:19,38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01:25,13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01:33,92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2136569678"/>
                  </a:ext>
                </a:extLst>
              </a:tr>
              <a:tr h="258860">
                <a:tc>
                  <a:txBody>
                    <a:bodyPr/>
                    <a:lstStyle/>
                    <a:p>
                      <a:pPr algn="ctr" fontAlgn="t"/>
                      <a:r>
                        <a:rPr lang="tr-TR" sz="1200" b="1" kern="1200" dirty="0">
                          <a:solidFill>
                            <a:schemeClr val="dk1"/>
                          </a:solidFill>
                          <a:effectLst/>
                          <a:latin typeface="+mn-lt"/>
                          <a:ea typeface="+mn-ea"/>
                          <a:cs typeface="+mn-cs"/>
                        </a:rPr>
                        <a:t>03:19,11</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03:03,29</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02:48,08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02:37,71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02:29,75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02:24,42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200M SIRTÜSTÜ</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02:33,13</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02:38,31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02:43,81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02:51,94</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03:03,73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03:22,88</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346282684"/>
                  </a:ext>
                </a:extLst>
              </a:tr>
              <a:tr h="258860">
                <a:tc>
                  <a:txBody>
                    <a:bodyPr/>
                    <a:lstStyle/>
                    <a:p>
                      <a:pPr algn="ctr" fontAlgn="t"/>
                      <a:r>
                        <a:rPr lang="tr-TR" sz="1200" b="1" kern="1200" dirty="0">
                          <a:solidFill>
                            <a:schemeClr val="dk1"/>
                          </a:solidFill>
                          <a:effectLst/>
                          <a:latin typeface="+mn-lt"/>
                          <a:ea typeface="+mn-ea"/>
                          <a:cs typeface="+mn-cs"/>
                        </a:rPr>
                        <a:t>01:43,70</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01:36,27</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01:27,38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01:21,48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01:17,41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01:14,99</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100M KURBAĞALAMA</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01:19,85</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01:22,56</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01:25,31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01:30,08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01:35,17</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01:42,81</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3539315853"/>
                  </a:ext>
                </a:extLst>
              </a:tr>
              <a:tr h="258860">
                <a:tc>
                  <a:txBody>
                    <a:bodyPr/>
                    <a:lstStyle/>
                    <a:p>
                      <a:pPr algn="ctr" fontAlgn="t"/>
                      <a:r>
                        <a:rPr lang="tr-TR" sz="1200" b="1" kern="1200" dirty="0">
                          <a:solidFill>
                            <a:schemeClr val="dk1"/>
                          </a:solidFill>
                          <a:effectLst/>
                          <a:latin typeface="+mn-lt"/>
                          <a:ea typeface="+mn-ea"/>
                          <a:cs typeface="+mn-cs"/>
                        </a:rPr>
                        <a:t>03:42,48</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03:26,76</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03:08,84</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02:56,99</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02:47,87</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02:42,42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200M KURBAĞALAMA</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02:52,74</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02:58,38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03:03,80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03:13,70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03:27,08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03:41,90</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502723769"/>
                  </a:ext>
                </a:extLst>
              </a:tr>
              <a:tr h="258860">
                <a:tc>
                  <a:txBody>
                    <a:bodyPr/>
                    <a:lstStyle/>
                    <a:p>
                      <a:pPr algn="ctr" fontAlgn="t"/>
                      <a:r>
                        <a:rPr lang="tr-TR" sz="1200" b="1" kern="1200" dirty="0">
                          <a:solidFill>
                            <a:schemeClr val="dk1"/>
                          </a:solidFill>
                          <a:effectLst/>
                          <a:latin typeface="+mn-lt"/>
                          <a:ea typeface="+mn-ea"/>
                          <a:cs typeface="+mn-cs"/>
                        </a:rPr>
                        <a:t>01:32,03</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01:23,41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01:15,52</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01:10,21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01:06,32</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01:03,28</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100M KELEBEK</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01:09,02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01:10,79</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01:13,91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01:18,71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01:23,92</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01:31,22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503772421"/>
                  </a:ext>
                </a:extLst>
              </a:tr>
              <a:tr h="258860">
                <a:tc>
                  <a:txBody>
                    <a:bodyPr/>
                    <a:lstStyle/>
                    <a:p>
                      <a:pPr algn="ctr" fontAlgn="t"/>
                      <a:r>
                        <a:rPr lang="tr-TR" sz="1200" b="1" kern="1200" dirty="0">
                          <a:solidFill>
                            <a:schemeClr val="dk1"/>
                          </a:solidFill>
                          <a:effectLst/>
                          <a:latin typeface="+mn-lt"/>
                          <a:ea typeface="+mn-ea"/>
                          <a:cs typeface="+mn-cs"/>
                        </a:rPr>
                        <a:t>03:43,44</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03:08,14</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02:50,38</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02:37,76</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02:29,43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02:22,84</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200M KELEBEK</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02:32,41</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02:37,76</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02:44,60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02:55,23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03:09,40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03:32,72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3470239647"/>
                  </a:ext>
                </a:extLst>
              </a:tr>
              <a:tr h="258860">
                <a:tc>
                  <a:txBody>
                    <a:bodyPr/>
                    <a:lstStyle/>
                    <a:p>
                      <a:pPr algn="ctr" fontAlgn="t"/>
                      <a:r>
                        <a:rPr lang="tr-TR" sz="1200" b="1" kern="1200" dirty="0">
                          <a:solidFill>
                            <a:schemeClr val="dk1"/>
                          </a:solidFill>
                          <a:effectLst/>
                          <a:latin typeface="+mn-lt"/>
                          <a:ea typeface="+mn-ea"/>
                          <a:cs typeface="+mn-cs"/>
                        </a:rPr>
                        <a:t>03:23,12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03:05,49</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02:53,02</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02:44,35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02:31,79</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02:25,52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a:effectLst/>
                        </a:rPr>
                        <a:t>200M KARIŞIK</a:t>
                      </a:r>
                      <a:endParaRPr lang="tr-TR" sz="1200" b="1" i="1" u="none" strike="noStrike">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02:35,13</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02:39,86</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02:52,41</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02:58,25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03:07,94</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03:25,29</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2945299025"/>
                  </a:ext>
                </a:extLst>
              </a:tr>
              <a:tr h="258860">
                <a:tc>
                  <a:txBody>
                    <a:bodyPr/>
                    <a:lstStyle/>
                    <a:p>
                      <a:pPr algn="ctr" fontAlgn="t"/>
                      <a:r>
                        <a:rPr lang="tr-TR" sz="1200" b="1" kern="1200" dirty="0">
                          <a:solidFill>
                            <a:schemeClr val="dk1"/>
                          </a:solidFill>
                          <a:effectLst/>
                          <a:latin typeface="+mn-lt"/>
                          <a:ea typeface="+mn-ea"/>
                          <a:cs typeface="+mn-cs"/>
                        </a:rPr>
                        <a:t>07:09,22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06:34,53</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06:00,54</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05:37,15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05:22,60</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05:11,48</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ctr"/>
                      <a:r>
                        <a:rPr lang="tr-TR" sz="1200" b="1" u="none" strike="noStrike" dirty="0">
                          <a:effectLst/>
                        </a:rPr>
                        <a:t>400M KARIŞIK</a:t>
                      </a:r>
                      <a:endParaRPr lang="tr-TR" sz="1200" b="1" i="1" u="none" strike="noStrike" dirty="0">
                        <a:solidFill>
                          <a:srgbClr val="000000"/>
                        </a:solidFill>
                        <a:effectLst/>
                        <a:latin typeface="Calibri" panose="020F0502020204030204" pitchFamily="34" charset="0"/>
                      </a:endParaRPr>
                    </a:p>
                  </a:txBody>
                  <a:tcPr marL="8832" marR="8832" marT="8832" marB="0" anchor="ctr"/>
                </a:tc>
                <a:tc>
                  <a:txBody>
                    <a:bodyPr/>
                    <a:lstStyle/>
                    <a:p>
                      <a:pPr algn="ctr" fontAlgn="t"/>
                      <a:r>
                        <a:rPr lang="tr-TR" sz="1200" b="1" kern="1200" dirty="0">
                          <a:solidFill>
                            <a:schemeClr val="dk1"/>
                          </a:solidFill>
                          <a:effectLst/>
                          <a:latin typeface="+mn-lt"/>
                          <a:ea typeface="+mn-ea"/>
                          <a:cs typeface="+mn-cs"/>
                        </a:rPr>
                        <a:t>05:30,17</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05:39,99</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a:effectLst/>
                        </a:rPr>
                        <a:t>05:51,85</a:t>
                      </a:r>
                      <a:endParaRPr lang="tr-TR" sz="1200" b="1" i="0" u="none" strike="noStrike">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06:12,02</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u="none" strike="noStrike" dirty="0">
                          <a:effectLst/>
                        </a:rPr>
                        <a:t>06:37,39</a:t>
                      </a:r>
                      <a:endParaRPr lang="tr-TR" sz="1200" b="1" i="0" u="none" strike="noStrike" dirty="0">
                        <a:solidFill>
                          <a:srgbClr val="000000"/>
                        </a:solidFill>
                        <a:effectLst/>
                        <a:latin typeface="Calibri" panose="020F0502020204030204" pitchFamily="34" charset="0"/>
                      </a:endParaRPr>
                    </a:p>
                  </a:txBody>
                  <a:tcPr marL="8832" marR="8832" marT="8832" marB="0"/>
                </a:tc>
                <a:tc>
                  <a:txBody>
                    <a:bodyPr/>
                    <a:lstStyle/>
                    <a:p>
                      <a:pPr algn="ctr" fontAlgn="t"/>
                      <a:r>
                        <a:rPr lang="tr-TR" sz="1200" b="1" kern="1200" dirty="0">
                          <a:solidFill>
                            <a:schemeClr val="dk1"/>
                          </a:solidFill>
                          <a:effectLst/>
                          <a:latin typeface="+mn-lt"/>
                          <a:ea typeface="+mn-ea"/>
                          <a:cs typeface="+mn-cs"/>
                        </a:rPr>
                        <a:t>07:07,12</a:t>
                      </a:r>
                      <a:r>
                        <a:rPr lang="tr-TR" sz="1200" dirty="0">
                          <a:effectLst/>
                        </a:rPr>
                        <a:t> </a:t>
                      </a:r>
                      <a:endParaRPr lang="tr-TR" sz="1200" b="1" i="0" u="none" strike="noStrike" dirty="0">
                        <a:solidFill>
                          <a:srgbClr val="000000"/>
                        </a:solidFill>
                        <a:effectLst/>
                        <a:latin typeface="Calibri" panose="020F0502020204030204" pitchFamily="34" charset="0"/>
                      </a:endParaRPr>
                    </a:p>
                  </a:txBody>
                  <a:tcPr marL="8832" marR="8832" marT="8832" marB="0"/>
                </a:tc>
                <a:extLst>
                  <a:ext uri="{0D108BD9-81ED-4DB2-BD59-A6C34878D82A}">
                    <a16:rowId xmlns:a16="http://schemas.microsoft.com/office/drawing/2014/main" val="1410897867"/>
                  </a:ext>
                </a:extLst>
              </a:tr>
            </a:tbl>
          </a:graphicData>
        </a:graphic>
      </p:graphicFrame>
    </p:spTree>
    <p:extLst>
      <p:ext uri="{BB962C8B-B14F-4D97-AF65-F5344CB8AC3E}">
        <p14:creationId xmlns:p14="http://schemas.microsoft.com/office/powerpoint/2010/main" val="373757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A2A70346-D990-7444-94C0-15744C23763E}"/>
              </a:ext>
            </a:extLst>
          </p:cNvPr>
          <p:cNvSpPr/>
          <p:nvPr/>
        </p:nvSpPr>
        <p:spPr>
          <a:xfrm>
            <a:off x="976745" y="3429000"/>
            <a:ext cx="10238509" cy="777777"/>
          </a:xfrm>
          <a:prstGeom prst="rect">
            <a:avLst/>
          </a:prstGeom>
        </p:spPr>
        <p:txBody>
          <a:bodyPr wrap="square">
            <a:spAutoFit/>
          </a:bodyPr>
          <a:lstStyle/>
          <a:p>
            <a:pPr lvl="0" algn="just">
              <a:lnSpc>
                <a:spcPct val="115000"/>
              </a:lnSpc>
              <a:spcAft>
                <a:spcPts val="10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14-	Yukarıda yer alan seçme kriterlerini taşıyan sporcu öğrenciler e-Devlet Kapısı üzerinden Bakanlık tarafından duyurulacak tarihlerde başvuru yapacaklardır. </a:t>
            </a:r>
            <a:endParaRPr lang="tr-TR" sz="2000"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9025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4D04B60B-44C8-5641-ADB7-6461551809D5}"/>
              </a:ext>
            </a:extLst>
          </p:cNvPr>
          <p:cNvSpPr/>
          <p:nvPr/>
        </p:nvSpPr>
        <p:spPr>
          <a:xfrm>
            <a:off x="762000" y="2970845"/>
            <a:ext cx="10668000" cy="2541530"/>
          </a:xfrm>
          <a:prstGeom prst="rect">
            <a:avLst/>
          </a:prstGeom>
        </p:spPr>
        <p:txBody>
          <a:bodyPr wrap="square">
            <a:spAutoFit/>
          </a:bodyPr>
          <a:lstStyle/>
          <a:p>
            <a:pPr lvl="0" algn="just">
              <a:lnSpc>
                <a:spcPct val="115000"/>
              </a:lnSpc>
            </a:pPr>
            <a:r>
              <a:rPr lang="tr-TR" sz="2000" b="1" dirty="0">
                <a:latin typeface="Times New Roman" panose="02020603050405020304" pitchFamily="18" charset="0"/>
                <a:ea typeface="Calibri" panose="020F0502020204030204" pitchFamily="34" charset="0"/>
                <a:cs typeface="Times New Roman" panose="02020603050405020304" pitchFamily="18" charset="0"/>
              </a:rPr>
              <a:t>15-	Gündüzlü statüde SEM’ e başvuran adayların;</a:t>
            </a:r>
          </a:p>
          <a:p>
            <a:pPr marL="457200" algn="just">
              <a:lnSpc>
                <a:spcPct val="115000"/>
              </a:lnSpc>
            </a:pPr>
            <a:r>
              <a:rPr lang="tr-TR" sz="2000" b="1" dirty="0">
                <a:latin typeface="Times New Roman" panose="02020603050405020304" pitchFamily="18" charset="0"/>
                <a:ea typeface="Calibri" panose="020F0502020204030204" pitchFamily="34" charset="0"/>
                <a:cs typeface="Times New Roman" panose="02020603050405020304" pitchFamily="18" charset="0"/>
              </a:rPr>
              <a:t>-Sporcu Eğitim Merkezinin bulunduğu ilin büyükşehir belediyesi olması halinde bağlı ilçeler hariç olmak üzere il ve merkez ilçe sınırları içerisinde,</a:t>
            </a:r>
          </a:p>
          <a:p>
            <a:pPr marL="457200" algn="just">
              <a:lnSpc>
                <a:spcPct val="115000"/>
              </a:lnSpc>
            </a:pPr>
            <a:r>
              <a:rPr lang="tr-TR" sz="2000" b="1" dirty="0">
                <a:latin typeface="Times New Roman" panose="02020603050405020304" pitchFamily="18" charset="0"/>
                <a:ea typeface="Calibri" panose="020F0502020204030204" pitchFamily="34" charset="0"/>
                <a:cs typeface="Times New Roman" panose="02020603050405020304" pitchFamily="18" charset="0"/>
              </a:rPr>
              <a:t>-Sporcu Eğitim Merkezinin bulunduğu ilin büyükşehir belediyesi olmaması halinde il merkezi sınırları içerisinde,</a:t>
            </a:r>
          </a:p>
          <a:p>
            <a:pPr marL="457200" algn="just">
              <a:lnSpc>
                <a:spcPct val="115000"/>
              </a:lnSpc>
              <a:spcAft>
                <a:spcPts val="10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-Sporcu Eğitim Merkezinin ilçe belediye sınırları içinde olması halinde ilçe sınırları içerisinde, ikamet etmeleri veya öğrenim görmeleri şartıyla başvuru yapabileceklerdir. </a:t>
            </a:r>
            <a:endParaRPr lang="tr-TR"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70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CFC1A768-8C81-8E4F-A815-3BF68DB41EBA}"/>
              </a:ext>
            </a:extLst>
          </p:cNvPr>
          <p:cNvSpPr/>
          <p:nvPr/>
        </p:nvSpPr>
        <p:spPr>
          <a:xfrm>
            <a:off x="997527" y="3429000"/>
            <a:ext cx="10196946" cy="1323439"/>
          </a:xfrm>
          <a:prstGeom prst="rect">
            <a:avLst/>
          </a:prstGeom>
        </p:spPr>
        <p:txBody>
          <a:bodyPr wrap="square">
            <a:spAutoFit/>
          </a:bodyPr>
          <a:lstStyle/>
          <a:p>
            <a:r>
              <a:rPr lang="tr-TR" sz="2000" b="1" dirty="0">
                <a:latin typeface="Times New Roman" panose="02020603050405020304" pitchFamily="18" charset="0"/>
                <a:ea typeface="Times New Roman" panose="02020603050405020304" pitchFamily="18" charset="0"/>
                <a:cs typeface="Times New Roman" panose="02020603050405020304" pitchFamily="18" charset="0"/>
              </a:rPr>
              <a:t>16-	Sınav Kurulunca; Sporcu Eğitim Merkezlerine yerleştirilmek üzere tercih yapan adaylardan Talimatın 6. maddesinde yer alan müsabakalardaki şartları haiz olanlar; müsabakalarda elde ettikleri müsabaka dereceleri ve puanları, sonra doğum tarihi, müsabaka yılı ve öğrenim durumları (sınıf) dikkate alınarak yapılacaktır.</a:t>
            </a:r>
            <a:r>
              <a:rPr lang="tr-TR"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331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10C1F937-5BC0-9F48-BE53-6E0846C6AED3}"/>
              </a:ext>
            </a:extLst>
          </p:cNvPr>
          <p:cNvSpPr/>
          <p:nvPr/>
        </p:nvSpPr>
        <p:spPr>
          <a:xfrm>
            <a:off x="909637" y="3429000"/>
            <a:ext cx="10372725" cy="1479700"/>
          </a:xfrm>
          <a:prstGeom prst="rect">
            <a:avLst/>
          </a:prstGeom>
        </p:spPr>
        <p:txBody>
          <a:bodyPr wrap="square">
            <a:spAutoFit/>
          </a:bodyPr>
          <a:lstStyle/>
          <a:p>
            <a:pPr lvl="0" algn="just">
              <a:lnSpc>
                <a:spcPct val="115000"/>
              </a:lnSpc>
            </a:pPr>
            <a:r>
              <a:rPr lang="tr-TR" sz="2000" b="1" dirty="0">
                <a:latin typeface="Times New Roman" panose="02020603050405020304" pitchFamily="18" charset="0"/>
                <a:ea typeface="Times New Roman" panose="02020603050405020304" pitchFamily="18" charset="0"/>
              </a:rPr>
              <a:t>1-	Sporcu Eğitim Merkezleri Yönetmeliği usul ve esasları doğrultusunda 2021–2022 eğitim öğretim yılı için Sporcu Eğitim Merkezlerine (SEM) Gençlik ve Spor İl Müdürlüklerinin talebi doğrultusunda Federasyonumuzca belirlenen seçme sınavı talimatına göre sporcu öğrenci alınacaktır. </a:t>
            </a:r>
          </a:p>
        </p:txBody>
      </p:sp>
    </p:spTree>
    <p:extLst>
      <p:ext uri="{BB962C8B-B14F-4D97-AF65-F5344CB8AC3E}">
        <p14:creationId xmlns:p14="http://schemas.microsoft.com/office/powerpoint/2010/main" val="1528608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3C30C80B-1483-E442-8CDD-50C0969E19F7}"/>
              </a:ext>
            </a:extLst>
          </p:cNvPr>
          <p:cNvSpPr/>
          <p:nvPr/>
        </p:nvSpPr>
        <p:spPr>
          <a:xfrm>
            <a:off x="1129145" y="3429000"/>
            <a:ext cx="9933709" cy="1015663"/>
          </a:xfrm>
          <a:prstGeom prst="rect">
            <a:avLst/>
          </a:prstGeom>
        </p:spPr>
        <p:txBody>
          <a:bodyPr wrap="square">
            <a:spAutoFit/>
          </a:bodyPr>
          <a:lstStyle/>
          <a:p>
            <a:r>
              <a:rPr lang="tr-TR" sz="2000" b="1" dirty="0">
                <a:latin typeface="Times New Roman" panose="02020603050405020304" pitchFamily="18" charset="0"/>
                <a:ea typeface="Times New Roman" panose="02020603050405020304" pitchFamily="18" charset="0"/>
                <a:cs typeface="Times New Roman" panose="02020603050405020304" pitchFamily="18" charset="0"/>
              </a:rPr>
              <a:t>17-	Merkeze asıl olarak girmeye hak kazanan sporcu öğrencilerin kesin kayıtları ağustos ayı sonuna kadar, yedek kazananların kesin kayıtları ise eylül ayının ilk haftasında mesai saatleri içerisinde yapılacaktır.</a:t>
            </a:r>
            <a:r>
              <a:rPr lang="tr-TR" sz="20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48960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04FB808E-735D-5245-8721-F00743A53245}"/>
              </a:ext>
            </a:extLst>
          </p:cNvPr>
          <p:cNvSpPr/>
          <p:nvPr/>
        </p:nvSpPr>
        <p:spPr>
          <a:xfrm>
            <a:off x="858982" y="2729414"/>
            <a:ext cx="10474036" cy="3023713"/>
          </a:xfrm>
          <a:prstGeom prst="rect">
            <a:avLst/>
          </a:prstGeom>
        </p:spPr>
        <p:txBody>
          <a:bodyPr wrap="square">
            <a:spAutoFit/>
          </a:bodyPr>
          <a:lstStyle/>
          <a:p>
            <a:pPr lvl="0" algn="just">
              <a:lnSpc>
                <a:spcPct val="115000"/>
              </a:lnSpc>
              <a:spcAft>
                <a:spcPts val="1000"/>
              </a:spcAf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18-	Merkeze kayıt yaptırmaya hak kazanan sporcu öğrenciler Sporcu Eğitim Merkezleri Yönetmeliğinin 17. maddesi gereğince aşağıdaki belgelerle birlikte Sporcu Eğitim Merkezinin bağlı bulunduğu Gençlik ve Spor İl Müdürlüğüne başvuracaklardır.</a:t>
            </a:r>
            <a:endParaRPr lang="tr-TR" sz="2000" b="1" dirty="0">
              <a:latin typeface="Times New Roman" panose="02020603050405020304" pitchFamily="18" charset="0"/>
              <a:ea typeface="Calibri" panose="020F0502020204030204" pitchFamily="34" charset="0"/>
              <a:cs typeface="Times New Roman" panose="02020603050405020304" pitchFamily="18" charset="0"/>
            </a:endParaRPr>
          </a:p>
          <a:p>
            <a:pPr marL="90170" indent="269875">
              <a:lnSpc>
                <a:spcPct val="115000"/>
              </a:lnSpc>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   a) Öğrenim belgesi,</a:t>
            </a:r>
          </a:p>
          <a:p>
            <a:pPr marL="90170" indent="269875">
              <a:lnSpc>
                <a:spcPct val="115000"/>
              </a:lnSpc>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   b) T.C. Kimlik numarası beyanı (Nüfus cüzdanı fotokopisi), </a:t>
            </a:r>
          </a:p>
          <a:p>
            <a:pPr marL="90170" indent="269875">
              <a:lnSpc>
                <a:spcPct val="115000"/>
              </a:lnSpc>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   c) Hastanelerden alınacak sağlık kurulu raporu,</a:t>
            </a:r>
          </a:p>
          <a:p>
            <a:pPr marL="90170" indent="269875">
              <a:lnSpc>
                <a:spcPct val="115000"/>
              </a:lnSpc>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   ç) Dört adet vesikalık fotoğraf,</a:t>
            </a:r>
          </a:p>
          <a:p>
            <a:pPr marL="90170" indent="269875">
              <a:lnSpc>
                <a:spcPct val="115000"/>
              </a:lnSpc>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   d) Veli izin belgesi</a:t>
            </a:r>
          </a:p>
        </p:txBody>
      </p:sp>
    </p:spTree>
    <p:extLst>
      <p:ext uri="{BB962C8B-B14F-4D97-AF65-F5344CB8AC3E}">
        <p14:creationId xmlns:p14="http://schemas.microsoft.com/office/powerpoint/2010/main" val="3683563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A5A31901-76C6-9541-A6B3-0FADB90D6A01}"/>
              </a:ext>
            </a:extLst>
          </p:cNvPr>
          <p:cNvSpPr/>
          <p:nvPr/>
        </p:nvSpPr>
        <p:spPr>
          <a:xfrm>
            <a:off x="1170709" y="3429000"/>
            <a:ext cx="9850581" cy="771814"/>
          </a:xfrm>
          <a:prstGeom prst="rect">
            <a:avLst/>
          </a:prstGeom>
        </p:spPr>
        <p:txBody>
          <a:bodyPr wrap="square">
            <a:spAutoFit/>
          </a:bodyPr>
          <a:lstStyle/>
          <a:p>
            <a:pPr lvl="0" algn="just">
              <a:lnSpc>
                <a:spcPct val="115000"/>
              </a:lnSpc>
              <a:tabLst>
                <a:tab pos="450215" algn="l"/>
              </a:tabLst>
            </a:pPr>
            <a:r>
              <a:rPr lang="tr-TR" sz="2000" b="1" dirty="0">
                <a:latin typeface="Times New Roman" panose="02020603050405020304" pitchFamily="18" charset="0"/>
                <a:ea typeface="Times New Roman" panose="02020603050405020304" pitchFamily="18" charset="0"/>
              </a:rPr>
              <a:t>19-	Bu talimatta yer almayan ve tereddüt duyulan hallerde Bakanlık Talimatı doğrultusunda hareket edilecektir.</a:t>
            </a:r>
          </a:p>
        </p:txBody>
      </p:sp>
    </p:spTree>
    <p:extLst>
      <p:ext uri="{BB962C8B-B14F-4D97-AF65-F5344CB8AC3E}">
        <p14:creationId xmlns:p14="http://schemas.microsoft.com/office/powerpoint/2010/main" val="3180343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3">
            <a:extLst>
              <a:ext uri="{FF2B5EF4-FFF2-40B4-BE49-F238E27FC236}">
                <a16:creationId xmlns:a16="http://schemas.microsoft.com/office/drawing/2014/main" id="{128D7C00-C5FD-E948-9EBD-7202FCB17F12}"/>
              </a:ext>
            </a:extLst>
          </p:cNvPr>
          <p:cNvSpPr>
            <a:spLocks noGrp="1"/>
          </p:cNvSpPr>
          <p:nvPr>
            <p:ph type="ctrTitle"/>
          </p:nvPr>
        </p:nvSpPr>
        <p:spPr>
          <a:xfrm>
            <a:off x="2744580" y="3765181"/>
            <a:ext cx="10121900" cy="1438243"/>
          </a:xfrm>
        </p:spPr>
        <p:txBody>
          <a:bodyPr>
            <a:noAutofit/>
          </a:bodyPr>
          <a:lstStyle/>
          <a:p>
            <a:r>
              <a:rPr lang="tr-TR" sz="5400" b="1" dirty="0"/>
              <a:t>TEŞEKKÜRLER….</a:t>
            </a:r>
          </a:p>
        </p:txBody>
      </p:sp>
    </p:spTree>
    <p:extLst>
      <p:ext uri="{BB962C8B-B14F-4D97-AF65-F5344CB8AC3E}">
        <p14:creationId xmlns:p14="http://schemas.microsoft.com/office/powerpoint/2010/main" val="2810099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4CA15EE6-168D-5446-908E-59037F3FFB0A}"/>
              </a:ext>
            </a:extLst>
          </p:cNvPr>
          <p:cNvSpPr/>
          <p:nvPr/>
        </p:nvSpPr>
        <p:spPr>
          <a:xfrm>
            <a:off x="981075" y="3429000"/>
            <a:ext cx="10229850" cy="1131720"/>
          </a:xfrm>
          <a:prstGeom prst="rect">
            <a:avLst/>
          </a:prstGeom>
        </p:spPr>
        <p:txBody>
          <a:bodyPr wrap="square">
            <a:spAutoFit/>
          </a:bodyPr>
          <a:lstStyle/>
          <a:p>
            <a:pPr lvl="0" algn="just">
              <a:lnSpc>
                <a:spcPct val="115000"/>
              </a:lnSpc>
              <a:spcAft>
                <a:spcPts val="100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2-	Sporcu Eğitim Merkezleri Yönetmeliğinin 11. maddesi gereğince Bakanlık tarafından oluşturulacak Sınav Kurulu tarafından </a:t>
            </a:r>
            <a:r>
              <a:rPr lang="tr-TR" sz="2000" b="1" dirty="0" err="1">
                <a:latin typeface="Times New Roman" panose="02020603050405020304" pitchFamily="18" charset="0"/>
                <a:ea typeface="Calibri" panose="020F0502020204030204" pitchFamily="34" charset="0"/>
                <a:cs typeface="Times New Roman" panose="02020603050405020304" pitchFamily="18" charset="0"/>
              </a:rPr>
              <a:t>SEM’e</a:t>
            </a:r>
            <a:r>
              <a:rPr lang="tr-TR" sz="2000" b="1" dirty="0">
                <a:latin typeface="Times New Roman" panose="02020603050405020304" pitchFamily="18" charset="0"/>
                <a:ea typeface="Calibri" panose="020F0502020204030204" pitchFamily="34" charset="0"/>
                <a:cs typeface="Times New Roman" panose="02020603050405020304" pitchFamily="18" charset="0"/>
              </a:rPr>
              <a:t> yerleştirme iş ve işlemleri yapılacaktır.</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35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CD5398FC-32E0-934F-BE28-1961E86A0EDE}"/>
              </a:ext>
            </a:extLst>
          </p:cNvPr>
          <p:cNvSpPr/>
          <p:nvPr/>
        </p:nvSpPr>
        <p:spPr>
          <a:xfrm>
            <a:off x="952500" y="3429000"/>
            <a:ext cx="10287000" cy="1125757"/>
          </a:xfrm>
          <a:prstGeom prst="rect">
            <a:avLst/>
          </a:prstGeom>
        </p:spPr>
        <p:txBody>
          <a:bodyPr wrap="square">
            <a:spAutoFit/>
          </a:bodyPr>
          <a:lstStyle/>
          <a:p>
            <a:pPr lvl="0" algn="just">
              <a:lnSpc>
                <a:spcPct val="115000"/>
              </a:lnSpc>
            </a:pPr>
            <a:r>
              <a:rPr lang="tr-TR" sz="2000" b="1" dirty="0">
                <a:latin typeface="Times New Roman" panose="02020603050405020304" pitchFamily="18" charset="0"/>
                <a:ea typeface="Times New Roman" panose="02020603050405020304" pitchFamily="18" charset="0"/>
              </a:rPr>
              <a:t>3-	Sporcu Eğitim Merkezleri Yönetmeliğinin 14. maddesi gereğince Sporcu Eğitim Merkezlerine gündüzlü statüde ilköğretim beşinci, altıncı </a:t>
            </a:r>
            <a:r>
              <a:rPr lang="tr-TR" sz="2000" b="1" dirty="0">
                <a:solidFill>
                  <a:srgbClr val="000000"/>
                </a:solidFill>
                <a:latin typeface="Times New Roman" panose="02020603050405020304" pitchFamily="18" charset="0"/>
                <a:ea typeface="Times New Roman" panose="02020603050405020304" pitchFamily="18" charset="0"/>
              </a:rPr>
              <a:t>, </a:t>
            </a:r>
            <a:r>
              <a:rPr lang="tr-TR" sz="2000" b="1" dirty="0">
                <a:latin typeface="Times New Roman" panose="02020603050405020304" pitchFamily="18" charset="0"/>
                <a:ea typeface="Times New Roman" panose="02020603050405020304" pitchFamily="18" charset="0"/>
              </a:rPr>
              <a:t>yedinci ve sekizinci sınıfta okuyanların başvuru yapılabilecektir.</a:t>
            </a:r>
          </a:p>
        </p:txBody>
      </p:sp>
    </p:spTree>
    <p:extLst>
      <p:ext uri="{BB962C8B-B14F-4D97-AF65-F5344CB8AC3E}">
        <p14:creationId xmlns:p14="http://schemas.microsoft.com/office/powerpoint/2010/main" val="326706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9D3F8385-7F57-284D-9132-04CC6F820F6B}"/>
              </a:ext>
            </a:extLst>
          </p:cNvPr>
          <p:cNvSpPr/>
          <p:nvPr/>
        </p:nvSpPr>
        <p:spPr>
          <a:xfrm>
            <a:off x="852487" y="3221873"/>
            <a:ext cx="10487025" cy="1485663"/>
          </a:xfrm>
          <a:prstGeom prst="rect">
            <a:avLst/>
          </a:prstGeom>
        </p:spPr>
        <p:txBody>
          <a:bodyPr wrap="square">
            <a:spAutoFit/>
          </a:bodyPr>
          <a:lstStyle/>
          <a:p>
            <a:pPr lvl="0" algn="just">
              <a:lnSpc>
                <a:spcPct val="115000"/>
              </a:lnSpc>
              <a:spcAft>
                <a:spcPts val="1000"/>
              </a:spcAft>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Türkiye Sportif Yetenek Taraması ve Spora Yönlendirme Programı (2017-2018 tarama grubu) kapsamında Gençlik ve Spor Bakanlığı tarafından değerlendirmeye alınarak Eğitim Programlarına katılan altıncı sınıf öğrencileri belirlenen kontenjan doğrultusunda gündüzlü statüde e-Devlet Kapısı üzerinden SEM tercihlerini yapacaklardır.</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720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019EFD1F-C503-DD4C-B02E-344AA154E150}"/>
              </a:ext>
            </a:extLst>
          </p:cNvPr>
          <p:cNvSpPr/>
          <p:nvPr/>
        </p:nvSpPr>
        <p:spPr>
          <a:xfrm>
            <a:off x="816769" y="2814602"/>
            <a:ext cx="10558462" cy="2547492"/>
          </a:xfrm>
          <a:prstGeom prst="rect">
            <a:avLst/>
          </a:prstGeom>
        </p:spPr>
        <p:txBody>
          <a:bodyPr wrap="square">
            <a:spAutoFit/>
          </a:bodyPr>
          <a:lstStyle/>
          <a:p>
            <a:pPr lvl="0" algn="just">
              <a:lnSpc>
                <a:spcPct val="115000"/>
              </a:lnSpc>
              <a:spcAft>
                <a:spcPts val="1000"/>
              </a:spcAft>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Sporcu Eğitim Merkezlerine gündüzlü statüde alınacak ilköğretim altıncı sınıfta okuyanlar için belirlenen kontenjanlara, Türkiye Sportif Yetenek Taraması ve Spora Yönlendirme Programı (2017-2018 tarama grubu) kapsamında Gençlik ve Spor Bakanlığı tarafından değerlendirmeye alınarak Eğitim Programlarına katılan altıncı sınıf öğrencileri branş puanı ve sıralamalarına göre </a:t>
            </a:r>
            <a:r>
              <a:rPr lang="tr-TR" sz="20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öncelikli</a:t>
            </a: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tercih yapacaktır. Yeterli başvuru olmaması halinde Talimatın 6. maddesi kapsamında tercih yapan diğer altıncı sınıf öğrencileri değerlendirmeye alınacaktır.</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18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315CA368-6425-2F47-9E9E-59B572EEE1A0}"/>
              </a:ext>
            </a:extLst>
          </p:cNvPr>
          <p:cNvSpPr/>
          <p:nvPr/>
        </p:nvSpPr>
        <p:spPr>
          <a:xfrm>
            <a:off x="759619" y="3429000"/>
            <a:ext cx="10672762" cy="1485663"/>
          </a:xfrm>
          <a:prstGeom prst="rect">
            <a:avLst/>
          </a:prstGeom>
        </p:spPr>
        <p:txBody>
          <a:bodyPr wrap="square">
            <a:spAutoFit/>
          </a:bodyPr>
          <a:lstStyle/>
          <a:p>
            <a:pPr lvl="0" algn="just">
              <a:lnSpc>
                <a:spcPct val="115000"/>
              </a:lnSpc>
              <a:spcAft>
                <a:spcPts val="1000"/>
              </a:spcAft>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Sporcu Eğitim Merkezi tercihleri kapsamında aşağıda öncelik sırası belirtilen müsabakalarda adayların 1 Ekim 2020 tarihinden itibaren ve 2021 yıllarındaki  Yüzme Federasyonu Portal sisteminde bulunan onaylı dereceleri ve performans durumları dikkate alınarak merkeze yerleştirmeler yapılacaktır.</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03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CD2004C0-DCFB-4949-B908-DE3E80F00021}"/>
              </a:ext>
            </a:extLst>
          </p:cNvPr>
          <p:cNvGraphicFramePr>
            <a:graphicFrameLocks noGrp="1"/>
          </p:cNvGraphicFramePr>
          <p:nvPr>
            <p:extLst>
              <p:ext uri="{D42A27DB-BD31-4B8C-83A1-F6EECF244321}">
                <p14:modId xmlns:p14="http://schemas.microsoft.com/office/powerpoint/2010/main" val="3111739985"/>
              </p:ext>
            </p:extLst>
          </p:nvPr>
        </p:nvGraphicFramePr>
        <p:xfrm>
          <a:off x="2355215" y="2584492"/>
          <a:ext cx="7481570" cy="3674587"/>
        </p:xfrm>
        <a:graphic>
          <a:graphicData uri="http://schemas.openxmlformats.org/drawingml/2006/table">
            <a:tbl>
              <a:tblPr firstRow="1" firstCol="1" bandRow="1">
                <a:tableStyleId>{5C22544A-7EE6-4342-B048-85BDC9FD1C3A}</a:tableStyleId>
              </a:tblPr>
              <a:tblGrid>
                <a:gridCol w="809308">
                  <a:extLst>
                    <a:ext uri="{9D8B030D-6E8A-4147-A177-3AD203B41FA5}">
                      <a16:colId xmlns:a16="http://schemas.microsoft.com/office/drawing/2014/main" val="1312920261"/>
                    </a:ext>
                  </a:extLst>
                </a:gridCol>
                <a:gridCol w="6672262">
                  <a:extLst>
                    <a:ext uri="{9D8B030D-6E8A-4147-A177-3AD203B41FA5}">
                      <a16:colId xmlns:a16="http://schemas.microsoft.com/office/drawing/2014/main" val="1187405771"/>
                    </a:ext>
                  </a:extLst>
                </a:gridCol>
              </a:tblGrid>
              <a:tr h="382747">
                <a:tc gridSpan="2">
                  <a:txBody>
                    <a:bodyPr/>
                    <a:lstStyle/>
                    <a:p>
                      <a:pPr algn="ctr"/>
                      <a:r>
                        <a:rPr lang="tr-TR" sz="1800" dirty="0">
                          <a:effectLst/>
                        </a:rPr>
                        <a:t>SEM DEĞERLENDİRME </a:t>
                      </a:r>
                      <a:r>
                        <a:rPr lang="tr-TR" sz="2000" dirty="0">
                          <a:effectLst/>
                        </a:rPr>
                        <a:t>MÜSABAKALARI</a:t>
                      </a:r>
                      <a:endParaRPr lang="tr-TR" sz="24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91173670"/>
                  </a:ext>
                </a:extLst>
              </a:tr>
              <a:tr h="253979">
                <a:tc>
                  <a:txBody>
                    <a:bodyPr/>
                    <a:lstStyle/>
                    <a:p>
                      <a:pPr algn="ctr"/>
                      <a:r>
                        <a:rPr lang="tr-TR" sz="1600">
                          <a:effectLst/>
                        </a:rPr>
                        <a:t>1</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İl Temsilcilikleri faaliyet takviminde bulunan İl Müsabakaları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615690964"/>
                  </a:ext>
                </a:extLst>
              </a:tr>
              <a:tr h="253979">
                <a:tc>
                  <a:txBody>
                    <a:bodyPr/>
                    <a:lstStyle/>
                    <a:p>
                      <a:pPr algn="ctr"/>
                      <a:r>
                        <a:rPr lang="tr-TR" sz="1600">
                          <a:effectLst/>
                        </a:rPr>
                        <a:t>2</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Okul Sporları İl Birinciliği Müsabakaları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519866418"/>
                  </a:ext>
                </a:extLst>
              </a:tr>
              <a:tr h="253979">
                <a:tc>
                  <a:txBody>
                    <a:bodyPr/>
                    <a:lstStyle/>
                    <a:p>
                      <a:pPr algn="ctr"/>
                      <a:r>
                        <a:rPr lang="tr-TR" sz="1600">
                          <a:effectLst/>
                        </a:rPr>
                        <a:t>3</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Okul Sporları Grup Müsabakaları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359634396"/>
                  </a:ext>
                </a:extLst>
              </a:tr>
              <a:tr h="253979">
                <a:tc>
                  <a:txBody>
                    <a:bodyPr/>
                    <a:lstStyle/>
                    <a:p>
                      <a:pPr algn="ctr"/>
                      <a:r>
                        <a:rPr lang="tr-TR" sz="1600">
                          <a:effectLst/>
                        </a:rPr>
                        <a:t>4</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Okul Sporları Türkiye Final Müsabakaları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969005434"/>
                  </a:ext>
                </a:extLst>
              </a:tr>
              <a:tr h="253979">
                <a:tc>
                  <a:txBody>
                    <a:bodyPr/>
                    <a:lstStyle/>
                    <a:p>
                      <a:pPr algn="ctr"/>
                      <a:r>
                        <a:rPr lang="tr-TR" sz="1600">
                          <a:effectLst/>
                        </a:rPr>
                        <a:t>5</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11-12 Yaş Ulusal Gelişim Projesi Vize Müsabakaları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074652863"/>
                  </a:ext>
                </a:extLst>
              </a:tr>
              <a:tr h="253979">
                <a:tc>
                  <a:txBody>
                    <a:bodyPr/>
                    <a:lstStyle/>
                    <a:p>
                      <a:pPr algn="ctr"/>
                      <a:r>
                        <a:rPr lang="tr-TR" sz="1600">
                          <a:effectLst/>
                        </a:rPr>
                        <a:t>6</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11-12 Yaş Ulusal Gelişim Projesi Grup Müsabakası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899294391"/>
                  </a:ext>
                </a:extLst>
              </a:tr>
              <a:tr h="253979">
                <a:tc>
                  <a:txBody>
                    <a:bodyPr/>
                    <a:lstStyle/>
                    <a:p>
                      <a:pPr algn="ctr"/>
                      <a:r>
                        <a:rPr lang="tr-TR" sz="1600">
                          <a:effectLst/>
                        </a:rPr>
                        <a:t>7</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11-12 Yaş Ulusal Gelişim Bölge Müsabakası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24400015"/>
                  </a:ext>
                </a:extLst>
              </a:tr>
              <a:tr h="253979">
                <a:tc>
                  <a:txBody>
                    <a:bodyPr/>
                    <a:lstStyle/>
                    <a:p>
                      <a:pPr algn="ctr"/>
                      <a:r>
                        <a:rPr lang="tr-TR" sz="1600">
                          <a:effectLst/>
                        </a:rPr>
                        <a:t>8</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dirty="0">
                          <a:effectLst/>
                        </a:rPr>
                        <a:t>11-12 Yaş Ulusal Gelişim Final Müsabakası (50 m.)</a:t>
                      </a:r>
                      <a:endParaRPr lang="tr-TR" sz="18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582588375"/>
                  </a:ext>
                </a:extLst>
              </a:tr>
              <a:tr h="253979">
                <a:tc>
                  <a:txBody>
                    <a:bodyPr/>
                    <a:lstStyle/>
                    <a:p>
                      <a:pPr algn="ctr"/>
                      <a:r>
                        <a:rPr lang="tr-TR" sz="1600">
                          <a:effectLst/>
                        </a:rPr>
                        <a:t>9</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Küçükler Bireysel Türkiye Şampiyonası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495220862"/>
                  </a:ext>
                </a:extLst>
              </a:tr>
              <a:tr h="253979">
                <a:tc>
                  <a:txBody>
                    <a:bodyPr/>
                    <a:lstStyle/>
                    <a:p>
                      <a:pPr algn="ctr"/>
                      <a:r>
                        <a:rPr lang="tr-TR" sz="1600">
                          <a:effectLst/>
                        </a:rPr>
                        <a:t>10</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Yıldızlar Türkiye Şampiyonası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195910694"/>
                  </a:ext>
                </a:extLst>
              </a:tr>
              <a:tr h="253979">
                <a:tc>
                  <a:txBody>
                    <a:bodyPr/>
                    <a:lstStyle/>
                    <a:p>
                      <a:pPr algn="ctr"/>
                      <a:r>
                        <a:rPr lang="tr-TR" sz="1600">
                          <a:effectLst/>
                        </a:rPr>
                        <a:t>11</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a:effectLst/>
                        </a:rPr>
                        <a:t>Yıldızlar Milli Takım Seçmesi (50 m.)</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062948058"/>
                  </a:ext>
                </a:extLst>
              </a:tr>
              <a:tr h="253979">
                <a:tc>
                  <a:txBody>
                    <a:bodyPr/>
                    <a:lstStyle/>
                    <a:p>
                      <a:pPr algn="ctr"/>
                      <a:r>
                        <a:rPr lang="tr-TR" sz="1600">
                          <a:effectLst/>
                        </a:rPr>
                        <a:t>12</a:t>
                      </a:r>
                      <a:endParaRPr lang="tr-TR" sz="180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just"/>
                      <a:r>
                        <a:rPr lang="tr-TR" sz="1800" dirty="0">
                          <a:effectLst/>
                        </a:rPr>
                        <a:t>Federasyon Karmaları Seçme Müsabakası (50 m.)</a:t>
                      </a:r>
                      <a:endParaRPr lang="tr-TR" sz="1800"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694023361"/>
                  </a:ext>
                </a:extLst>
              </a:tr>
            </a:tbl>
          </a:graphicData>
        </a:graphic>
      </p:graphicFrame>
    </p:spTree>
    <p:extLst>
      <p:ext uri="{BB962C8B-B14F-4D97-AF65-F5344CB8AC3E}">
        <p14:creationId xmlns:p14="http://schemas.microsoft.com/office/powerpoint/2010/main" val="105255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T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90412" cy="215046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a:extLst>
              <a:ext uri="{FF2B5EF4-FFF2-40B4-BE49-F238E27FC236}">
                <a16:creationId xmlns:a16="http://schemas.microsoft.com/office/drawing/2014/main" id="{DDADC08A-26A6-6D43-A2EF-13019890451F}"/>
              </a:ext>
            </a:extLst>
          </p:cNvPr>
          <p:cNvSpPr/>
          <p:nvPr/>
        </p:nvSpPr>
        <p:spPr>
          <a:xfrm>
            <a:off x="731043" y="3221873"/>
            <a:ext cx="10729913" cy="1485663"/>
          </a:xfrm>
          <a:prstGeom prst="rect">
            <a:avLst/>
          </a:prstGeom>
        </p:spPr>
        <p:txBody>
          <a:bodyPr wrap="square">
            <a:spAutoFit/>
          </a:bodyPr>
          <a:lstStyle/>
          <a:p>
            <a:pPr lvl="0" algn="just">
              <a:lnSpc>
                <a:spcPct val="115000"/>
              </a:lnSpc>
              <a:spcAft>
                <a:spcPts val="1000"/>
              </a:spcAft>
            </a:pP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	Sporcu öğrenci adaylarının tabloda belirlenen uzun kulvar (50 m.’</a:t>
            </a:r>
            <a:r>
              <a:rPr lang="tr-TR" sz="2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lik</a:t>
            </a:r>
            <a:r>
              <a:rPr lang="tr-TR"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müsabakalarında elde ettikleri dereceleri dikkate alınacaktır.</a:t>
            </a:r>
            <a:r>
              <a:rPr lang="tr-TR" sz="2000" b="1" dirty="0">
                <a:latin typeface="Times New Roman" panose="02020603050405020304" pitchFamily="18" charset="0"/>
                <a:ea typeface="Calibri" panose="020F0502020204030204" pitchFamily="34" charset="0"/>
                <a:cs typeface="Times New Roman" panose="02020603050405020304" pitchFamily="18" charset="0"/>
              </a:rPr>
              <a:t> Bu doğrultuda Sporcu Eğitim Merkezlerine 2021-2022 eğitim öğretim yılı için sporcu öğrenci seçme sınavı aşağıda yayınlanan barajlara göre yapılacaktır. </a:t>
            </a:r>
            <a:endParaRPr lang="tr-TR" b="1" u="none" strike="noStrik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0495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1814</TotalTime>
  <Words>1141</Words>
  <Application>Microsoft Macintosh PowerPoint</Application>
  <PresentationFormat>Geniş ekran</PresentationFormat>
  <Paragraphs>252</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Calibri Light</vt:lpstr>
      <vt:lpstr>Times New Roman</vt:lpstr>
      <vt:lpstr>Office Teması</vt:lpstr>
      <vt:lpstr>TÜRKİYE YÜZME FEDERASYONU  2020-2021 SEZONU SEM PROJESİ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YÜZME BRANŞI SEM KATILIM BARAJLARI</vt:lpstr>
      <vt:lpstr>PowerPoint Sunusu</vt:lpstr>
      <vt:lpstr>PowerPoint Sunusu</vt:lpstr>
      <vt:lpstr>PowerPoint Sunusu</vt:lpstr>
      <vt:lpstr>PowerPoint Sunusu</vt:lpstr>
      <vt:lpstr>PowerPoint Sunusu</vt:lpstr>
      <vt:lpstr>PowerPoint Sunusu</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 OLİMPİK YÜZME HAVUZU KURALLARI (FINA)</dc:title>
  <dc:creator>Windows Kullanıcısı</dc:creator>
  <cp:lastModifiedBy>Microsoft Office User</cp:lastModifiedBy>
  <cp:revision>81</cp:revision>
  <dcterms:created xsi:type="dcterms:W3CDTF">2020-06-23T19:18:13Z</dcterms:created>
  <dcterms:modified xsi:type="dcterms:W3CDTF">2021-02-20T10:39:21Z</dcterms:modified>
</cp:coreProperties>
</file>